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8" r:id="rId2"/>
    <p:sldId id="428" r:id="rId3"/>
    <p:sldId id="329" r:id="rId4"/>
    <p:sldId id="411" r:id="rId5"/>
    <p:sldId id="412" r:id="rId6"/>
    <p:sldId id="414" r:id="rId7"/>
    <p:sldId id="416" r:id="rId8"/>
    <p:sldId id="417" r:id="rId9"/>
    <p:sldId id="400" r:id="rId10"/>
    <p:sldId id="401" r:id="rId11"/>
    <p:sldId id="402" r:id="rId12"/>
    <p:sldId id="423" r:id="rId13"/>
    <p:sldId id="334" r:id="rId14"/>
    <p:sldId id="395" r:id="rId15"/>
    <p:sldId id="333" r:id="rId16"/>
    <p:sldId id="345" r:id="rId17"/>
    <p:sldId id="378" r:id="rId18"/>
    <p:sldId id="424" r:id="rId19"/>
    <p:sldId id="425" r:id="rId20"/>
    <p:sldId id="418" r:id="rId21"/>
    <p:sldId id="341" r:id="rId22"/>
    <p:sldId id="335" r:id="rId23"/>
    <p:sldId id="339" r:id="rId24"/>
    <p:sldId id="403" r:id="rId25"/>
    <p:sldId id="404" r:id="rId26"/>
    <p:sldId id="405" r:id="rId27"/>
    <p:sldId id="324" r:id="rId28"/>
    <p:sldId id="320" r:id="rId29"/>
    <p:sldId id="336" r:id="rId30"/>
    <p:sldId id="321" r:id="rId31"/>
    <p:sldId id="322" r:id="rId32"/>
    <p:sldId id="323" r:id="rId33"/>
    <p:sldId id="314" r:id="rId34"/>
    <p:sldId id="338" r:id="rId35"/>
    <p:sldId id="289" r:id="rId36"/>
    <p:sldId id="308" r:id="rId37"/>
    <p:sldId id="286" r:id="rId38"/>
    <p:sldId id="326" r:id="rId39"/>
    <p:sldId id="325" r:id="rId40"/>
    <p:sldId id="354" r:id="rId41"/>
    <p:sldId id="367" r:id="rId42"/>
    <p:sldId id="370" r:id="rId43"/>
    <p:sldId id="371" r:id="rId44"/>
    <p:sldId id="368" r:id="rId45"/>
    <p:sldId id="372" r:id="rId46"/>
    <p:sldId id="373" r:id="rId47"/>
    <p:sldId id="369" r:id="rId48"/>
    <p:sldId id="374" r:id="rId49"/>
    <p:sldId id="375" r:id="rId50"/>
    <p:sldId id="359" r:id="rId51"/>
    <p:sldId id="376" r:id="rId52"/>
    <p:sldId id="377" r:id="rId53"/>
    <p:sldId id="410" r:id="rId54"/>
    <p:sldId id="352" r:id="rId55"/>
    <p:sldId id="385" r:id="rId56"/>
    <p:sldId id="409" r:id="rId57"/>
    <p:sldId id="387" r:id="rId58"/>
    <p:sldId id="406" r:id="rId59"/>
    <p:sldId id="407" r:id="rId60"/>
    <p:sldId id="408" r:id="rId61"/>
    <p:sldId id="419" r:id="rId62"/>
    <p:sldId id="420" r:id="rId63"/>
    <p:sldId id="379" r:id="rId64"/>
    <p:sldId id="421" r:id="rId65"/>
    <p:sldId id="384" r:id="rId66"/>
    <p:sldId id="398" r:id="rId67"/>
    <p:sldId id="427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006C"/>
    <a:srgbClr val="72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427" autoAdjust="0"/>
  </p:normalViewPr>
  <p:slideViewPr>
    <p:cSldViewPr snapToGrid="0">
      <p:cViewPr varScale="1">
        <p:scale>
          <a:sx n="15" d="100"/>
          <a:sy n="15" d="100"/>
        </p:scale>
        <p:origin x="-16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9EE27-DB01-B340-9F62-6D06982A8566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0C917-C062-F348-A2C6-E8664B36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1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700 students</a:t>
            </a:r>
          </a:p>
          <a:p>
            <a:r>
              <a:rPr lang="en-US" dirty="0" smtClean="0"/>
              <a:t>Most students at </a:t>
            </a:r>
            <a:r>
              <a:rPr lang="en-US" dirty="0" err="1" smtClean="0"/>
              <a:t>stanford</a:t>
            </a:r>
            <a:r>
              <a:rPr lang="en-US" dirty="0" smtClean="0"/>
              <a:t> take the course.</a:t>
            </a:r>
          </a:p>
          <a:p>
            <a:r>
              <a:rPr lang="en-US" baseline="0" dirty="0" smtClean="0"/>
              <a:t>You are going to get the same </a:t>
            </a:r>
            <a:r>
              <a:rPr lang="en-US" baseline="0" dirty="0" err="1" smtClean="0"/>
              <a:t>matrial</a:t>
            </a:r>
            <a:r>
              <a:rPr lang="en-US" baseline="0" dirty="0" smtClean="0"/>
              <a:t>, and the same respect that we would give to students back home..</a:t>
            </a:r>
          </a:p>
          <a:p>
            <a:r>
              <a:rPr lang="en-US" baseline="0" dirty="0" smtClean="0"/>
              <a:t>And your like… but you are throwing candy and stuff. Yep this is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its like there too</a:t>
            </a:r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700 students</a:t>
            </a:r>
          </a:p>
          <a:p>
            <a:r>
              <a:rPr lang="en-US" dirty="0" smtClean="0"/>
              <a:t>Most students at </a:t>
            </a:r>
            <a:r>
              <a:rPr lang="en-US" dirty="0" err="1" smtClean="0"/>
              <a:t>stanford</a:t>
            </a:r>
            <a:r>
              <a:rPr lang="en-US" dirty="0" smtClean="0"/>
              <a:t> take the course.</a:t>
            </a:r>
          </a:p>
          <a:p>
            <a:r>
              <a:rPr lang="en-US" baseline="0" dirty="0" smtClean="0"/>
              <a:t>You are going to get the same </a:t>
            </a:r>
            <a:r>
              <a:rPr lang="en-US" baseline="0" dirty="0" err="1" smtClean="0"/>
              <a:t>matrial</a:t>
            </a:r>
            <a:r>
              <a:rPr lang="en-US" baseline="0" dirty="0" smtClean="0"/>
              <a:t>, and the same respect that we would give to students back home..</a:t>
            </a:r>
          </a:p>
          <a:p>
            <a:r>
              <a:rPr lang="en-US" baseline="0" dirty="0" smtClean="0"/>
              <a:t>And your like… but you are throwing candy and stuff. Yep this is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its like there too</a:t>
            </a:r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700 students</a:t>
            </a:r>
          </a:p>
          <a:p>
            <a:r>
              <a:rPr lang="en-US" dirty="0" smtClean="0"/>
              <a:t>Most students at </a:t>
            </a:r>
            <a:r>
              <a:rPr lang="en-US" dirty="0" err="1" smtClean="0"/>
              <a:t>stanford</a:t>
            </a:r>
            <a:r>
              <a:rPr lang="en-US" dirty="0" smtClean="0"/>
              <a:t> take the course.</a:t>
            </a:r>
          </a:p>
          <a:p>
            <a:r>
              <a:rPr lang="en-US" baseline="0" dirty="0" smtClean="0"/>
              <a:t>You are going to get the same </a:t>
            </a:r>
            <a:r>
              <a:rPr lang="en-US" baseline="0" dirty="0" err="1" smtClean="0"/>
              <a:t>matrial</a:t>
            </a:r>
            <a:r>
              <a:rPr lang="en-US" baseline="0" dirty="0" smtClean="0"/>
              <a:t>, and the same respect that we would give to students back home..</a:t>
            </a:r>
          </a:p>
          <a:p>
            <a:r>
              <a:rPr lang="en-US" baseline="0" dirty="0" smtClean="0"/>
              <a:t>And your like… but you are throwing candy and stuff. Yep this is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its like there too</a:t>
            </a:r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Just need to know how to turn on a computer.</a:t>
            </a:r>
          </a:p>
          <a:p>
            <a:endParaRPr lang="en-US" dirty="0" smtClean="0"/>
          </a:p>
          <a:p>
            <a:r>
              <a:rPr lang="en-US" dirty="0" smtClean="0"/>
              <a:t>In fact </a:t>
            </a:r>
            <a:r>
              <a:rPr lang="en-US" smtClean="0"/>
              <a:t>about</a:t>
            </a:r>
            <a:r>
              <a:rPr lang="en-US" baseline="0" smtClean="0"/>
              <a:t> 8 </a:t>
            </a:r>
            <a:r>
              <a:rPr lang="en-US" baseline="0" dirty="0" smtClean="0"/>
              <a:t>years ago I was in your seats learning programming.</a:t>
            </a:r>
          </a:p>
          <a:p>
            <a:r>
              <a:rPr lang="en-US" baseline="0" dirty="0" smtClean="0"/>
              <a:t>… and then I did the grad school thing and the teaching thing.</a:t>
            </a:r>
          </a:p>
          <a:p>
            <a:r>
              <a:rPr lang="en-US" baseline="0" dirty="0" smtClean="0"/>
              <a:t>It worked out.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teach software</a:t>
            </a:r>
            <a:r>
              <a:rPr lang="en-US" baseline="0" dirty="0" smtClean="0"/>
              <a:t> engineering principles. Much larger than just programming.</a:t>
            </a:r>
          </a:p>
          <a:p>
            <a:r>
              <a:rPr lang="en-US" baseline="0" dirty="0" smtClean="0"/>
              <a:t>Mechanics of the language are nothing compared to the principles.</a:t>
            </a:r>
          </a:p>
          <a:p>
            <a:r>
              <a:rPr lang="en-US" baseline="0" dirty="0" smtClean="0"/>
              <a:t>You are going to learn the principles by programming in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6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a lot of us! Almost 100 people. And we are all going to walk out of this course knowing Java. To make that 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 Mario: Japan</a:t>
            </a:r>
          </a:p>
          <a:p>
            <a:r>
              <a:rPr lang="en-US" dirty="0" smtClean="0"/>
              <a:t>Angry Birds: Finland</a:t>
            </a:r>
          </a:p>
          <a:p>
            <a:r>
              <a:rPr lang="en-US" dirty="0" smtClean="0"/>
              <a:t>Pixar:</a:t>
            </a:r>
            <a:r>
              <a:rPr lang="en-US" baseline="0" dirty="0" smtClean="0"/>
              <a:t> USA</a:t>
            </a:r>
          </a:p>
          <a:p>
            <a:r>
              <a:rPr lang="en-US" baseline="0" dirty="0" err="1" smtClean="0"/>
              <a:t>Ushahidi</a:t>
            </a:r>
            <a:r>
              <a:rPr lang="en-US" baseline="0" dirty="0" smtClean="0"/>
              <a:t>: Kenya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8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me Chris</a:t>
            </a:r>
          </a:p>
          <a:p>
            <a:endParaRPr lang="en-US" dirty="0" smtClean="0"/>
          </a:p>
          <a:p>
            <a:r>
              <a:rPr lang="en-US" dirty="0" smtClean="0"/>
              <a:t>I grew</a:t>
            </a:r>
            <a:r>
              <a:rPr lang="en-US" baseline="0" dirty="0" smtClean="0"/>
              <a:t> up in a bunch of places.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I’m a PhD in Artificial Intelligence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Everyone once in a while they let me teach, even though I’m young.</a:t>
            </a:r>
          </a:p>
          <a:p>
            <a:r>
              <a:rPr lang="en-US" baseline="0" dirty="0" smtClean="0"/>
              <a:t>Mostly because I get so excited. </a:t>
            </a:r>
          </a:p>
          <a:p>
            <a:r>
              <a:rPr lang="en-US" baseline="0" dirty="0" smtClean="0"/>
              <a:t>Actually I got my first chance to teach because of the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like button…  but that</a:t>
            </a:r>
            <a:r>
              <a:rPr lang="fr-FR" baseline="0" dirty="0" smtClean="0"/>
              <a:t>’</a:t>
            </a:r>
            <a:r>
              <a:rPr lang="en-US" baseline="0" dirty="0" smtClean="0"/>
              <a:t>s a story for another 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98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BB2F2E-B185-B94E-BF43-8ACBDA84B7E4}" type="slidenum">
              <a:rPr lang="en-US"/>
              <a:pPr/>
              <a:t>37</a:t>
            </a:fld>
            <a:endParaRPr lang="en-US"/>
          </a:p>
        </p:txBody>
      </p:sp>
      <p:sp>
        <p:nvSpPr>
          <p:cNvPr id="503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you it might not be exciting but to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karel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its very exciting.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42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43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45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46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51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52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8E4F31-E091-F744-B4E5-606223AC2F6D}" type="slidenum">
              <a:rPr lang="en-US"/>
              <a:pPr/>
              <a:t>55</a:t>
            </a:fld>
            <a:endParaRPr lang="en-US"/>
          </a:p>
        </p:txBody>
      </p:sp>
      <p:sp>
        <p:nvSpPr>
          <p:cNvPr id="327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60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61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62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all of you to be successful</a:t>
            </a:r>
          </a:p>
          <a:p>
            <a:r>
              <a:rPr lang="en-US" baseline="0" dirty="0" smtClean="0"/>
              <a:t>That</a:t>
            </a:r>
            <a:r>
              <a:rPr lang="fr-FR" baseline="0" dirty="0" smtClean="0"/>
              <a:t>’</a:t>
            </a:r>
            <a:r>
              <a:rPr lang="en-US" baseline="0" dirty="0" smtClean="0"/>
              <a:t>s why we have such a large course staff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its not like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</a:t>
            </a:r>
            <a:r>
              <a:rPr lang="en-US" baseline="0" dirty="0" err="1" smtClean="0"/>
              <a:t>ya-ya</a:t>
            </a:r>
            <a:r>
              <a:rPr lang="en-US" baseline="0" dirty="0" smtClean="0"/>
              <a:t> course where we all hold hands and sing </a:t>
            </a:r>
            <a:r>
              <a:rPr lang="en-US" baseline="0" dirty="0" err="1" smtClean="0"/>
              <a:t>koombaya</a:t>
            </a:r>
            <a:r>
              <a:rPr lang="en-US" baseline="0" dirty="0" smtClean="0"/>
              <a:t>. Its real material.</a:t>
            </a:r>
          </a:p>
          <a:p>
            <a:r>
              <a:rPr lang="en-US" baseline="0" dirty="0" smtClean="0"/>
              <a:t>But over years and years and years we have been working on our material so that everyone gets through…</a:t>
            </a:r>
          </a:p>
          <a:p>
            <a:r>
              <a:rPr lang="en-US" baseline="0" dirty="0" smtClean="0"/>
              <a:t>Your going to get your moneys worth… but as I understand it this course is free so hopefully you get more than your money’s worth </a:t>
            </a:r>
            <a:r>
              <a:rPr lang="en-US" baseline="0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Not competing against anyone but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1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1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4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4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5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0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4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75871-79E3-2746-9683-1953B4C224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 Bridge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4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462" y="3163124"/>
            <a:ext cx="41525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http://</a:t>
            </a:r>
            <a:r>
              <a:rPr lang="en-US" sz="4000" dirty="0" err="1" smtClean="0"/>
              <a:t>csbridge.org</a:t>
            </a:r>
            <a:endParaRPr lang="en-US" sz="4000" dirty="0"/>
          </a:p>
        </p:txBody>
      </p:sp>
      <p:sp>
        <p:nvSpPr>
          <p:cNvPr id="7" name="Right Arrow 6"/>
          <p:cNvSpPr/>
          <p:nvPr/>
        </p:nvSpPr>
        <p:spPr>
          <a:xfrm rot="2760181">
            <a:off x="1003163" y="166627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675" y="408643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221" y="1643504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Course Website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97385" y="6271846"/>
            <a:ext cx="26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*note that its </a:t>
            </a:r>
            <a:r>
              <a:rPr lang="en-US" b="1" dirty="0" smtClean="0"/>
              <a:t>org</a:t>
            </a:r>
            <a:r>
              <a:rPr lang="en-US" dirty="0" smtClean="0"/>
              <a:t> not </a:t>
            </a:r>
            <a:r>
              <a:rPr lang="en-US" b="1" dirty="0" smtClean="0"/>
              <a:t>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535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53" y="978918"/>
            <a:ext cx="5879081" cy="587908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Prize Policy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464" y="3722542"/>
            <a:ext cx="4353986" cy="2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dirty="0" smtClean="0"/>
              <a:t>Are there any questions?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6348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27337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About the class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9926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7777"/>
            <a:ext cx="9144000" cy="53040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Very High Level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762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769" y="708758"/>
            <a:ext cx="10143080" cy="6149242"/>
          </a:xfrm>
          <a:prstGeom prst="rect">
            <a:avLst/>
          </a:prstGeom>
        </p:spPr>
      </p:pic>
      <p:pic>
        <p:nvPicPr>
          <p:cNvPr id="12" name="Shape 14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9264" y="2054090"/>
            <a:ext cx="3949500" cy="39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42"/>
          <p:cNvSpPr/>
          <p:nvPr/>
        </p:nvSpPr>
        <p:spPr>
          <a:xfrm>
            <a:off x="307525" y="2195243"/>
            <a:ext cx="3667200" cy="366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4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25" y="2873724"/>
            <a:ext cx="2899426" cy="19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Joint Effort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2334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30" y="775931"/>
            <a:ext cx="2968433" cy="2968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5513" y="1369041"/>
            <a:ext cx="3057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"/>
                <a:cs typeface="Arial"/>
              </a:rPr>
              <a:t>CS106A</a:t>
            </a:r>
            <a:endParaRPr lang="en-US" sz="6000" dirty="0">
              <a:latin typeface="Arial"/>
              <a:cs typeface="Arial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Material From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Shape 142"/>
          <p:cNvSpPr/>
          <p:nvPr/>
        </p:nvSpPr>
        <p:spPr>
          <a:xfrm>
            <a:off x="293982" y="3810000"/>
            <a:ext cx="3048000" cy="3048000"/>
          </a:xfrm>
          <a:prstGeom prst="ellipse">
            <a:avLst/>
          </a:prstGeom>
          <a:solidFill>
            <a:schemeClr val="lt1"/>
          </a:solidFill>
          <a:ln>
            <a:solidFill>
              <a:srgbClr val="000000"/>
            </a:solidFill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Shape 14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87" y="4311513"/>
            <a:ext cx="2475104" cy="17064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3618836" y="4315441"/>
            <a:ext cx="37346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Arial"/>
                <a:cs typeface="Arial"/>
              </a:rPr>
              <a:t>Comp 130</a:t>
            </a:r>
            <a:endParaRPr lang="en-US" sz="6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70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Great Team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1" name="Picture 10" descr="Screen Shot 2016-06-20 at 4.35.00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96" y="667861"/>
            <a:ext cx="6544858" cy="62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1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6847" y="781539"/>
            <a:ext cx="5607538" cy="560753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Baris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092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Asena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15" y="879230"/>
            <a:ext cx="5693508" cy="569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8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is a computer scientist?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400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Section Leader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0462" y="732692"/>
            <a:ext cx="12250616" cy="61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5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Prerequisites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23" y="1403620"/>
            <a:ext cx="5815181" cy="45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65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02" y="770777"/>
            <a:ext cx="5549341" cy="554934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Computer </a:t>
            </a:r>
            <a:r>
              <a:rPr lang="en-US" sz="4000" b="1" i="1" dirty="0" smtClean="0">
                <a:solidFill>
                  <a:schemeClr val="tx1"/>
                </a:solidFill>
                <a:latin typeface="Century Gothic"/>
                <a:cs typeface="Century Gothic"/>
              </a:rPr>
              <a:t>Science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21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011352" cy="563936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Everyone Succeeds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029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Breakout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663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if I fall behind?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829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Share Ideas Not Code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054"/>
            <a:ext cx="9144000" cy="51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Why?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63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Users\Chris\University\Teaching\cs221\WWW\slides\img\awesomeSandCast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22234"/>
            <a:ext cx="9296612" cy="613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manwiththemuckrake.files.wordpress.com/2007/10/sandcas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442" y="1524000"/>
            <a:ext cx="6007437" cy="450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300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0747" y="0"/>
            <a:ext cx="1023582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883" y="82290"/>
            <a:ext cx="4818812" cy="6775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03" y="4366159"/>
            <a:ext cx="3655595" cy="2230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03" y="848288"/>
            <a:ext cx="3886774" cy="2915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1" y="1797884"/>
            <a:ext cx="3942467" cy="2956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869" y="2388591"/>
            <a:ext cx="2996308" cy="4469409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543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6-16 at 12.06.11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229"/>
            <a:ext cx="9144000" cy="636577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89223" y="2765814"/>
            <a:ext cx="347929" cy="347929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79025" y="2879297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15587" y="4431583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8764" y="3866631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2192" y="4094027"/>
            <a:ext cx="373149" cy="50953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7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113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Now is the Time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2" y="1532720"/>
            <a:ext cx="6818440" cy="43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2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Everyone is Welcome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2500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5 at 10.20.34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21" y="957939"/>
            <a:ext cx="7195600" cy="549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2008" y="6412041"/>
            <a:ext cx="10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Code.org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Oh and Its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266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52400" y="6477060"/>
            <a:ext cx="3733800" cy="365125"/>
          </a:xfrm>
        </p:spPr>
        <p:txBody>
          <a:bodyPr/>
          <a:lstStyle/>
          <a:p>
            <a:fld id="{B11D738E-8962-435F-8C43-147B8DD7E819}" type="datetime1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4617" y="-114301"/>
            <a:ext cx="9301017" cy="70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Lets Get Started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664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712634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Merhaba</a:t>
            </a:r>
            <a:endParaRPr lang="en-US" sz="2800" dirty="0"/>
          </a:p>
        </p:txBody>
      </p:sp>
      <p:sp>
        <p:nvSpPr>
          <p:cNvPr id="54" name="Rounded Rectangular Callout 53"/>
          <p:cNvSpPr/>
          <p:nvPr/>
        </p:nvSpPr>
        <p:spPr>
          <a:xfrm>
            <a:off x="4445297" y="3779283"/>
            <a:ext cx="2711143" cy="940247"/>
          </a:xfrm>
          <a:prstGeom prst="wedgeRoundRectCallout">
            <a:avLst>
              <a:gd name="adj1" fmla="val -65326"/>
              <a:gd name="adj2" fmla="val -2757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</a:t>
            </a:r>
            <a:r>
              <a:rPr lang="en-US" sz="2800" dirty="0" err="1" smtClean="0"/>
              <a:t>Tanıştığımıza</a:t>
            </a:r>
            <a:r>
              <a:rPr lang="en-US" sz="2800" dirty="0" smtClean="0"/>
              <a:t> </a:t>
            </a:r>
            <a:r>
              <a:rPr lang="en-US" sz="2800" dirty="0" err="1" smtClean="0"/>
              <a:t>memnun</a:t>
            </a:r>
            <a:r>
              <a:rPr lang="en-US" sz="2800" dirty="0" smtClean="0"/>
              <a:t> </a:t>
            </a:r>
            <a:r>
              <a:rPr lang="en-US" sz="2800" dirty="0" err="1" smtClean="0"/>
              <a:t>oldum</a:t>
            </a:r>
            <a:endParaRPr lang="en-US" sz="2800" dirty="0"/>
          </a:p>
        </p:txBody>
      </p:sp>
      <p:pic>
        <p:nvPicPr>
          <p:cNvPr id="55" name="Picture 22" descr="Patti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0146" y="798021"/>
            <a:ext cx="2066433" cy="21532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Meet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1076"/>
            <a:ext cx="2134617" cy="25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8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Speaks 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198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955080" y="2140812"/>
            <a:ext cx="489743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Text Box 6"/>
          <p:cNvSpPr txBox="1">
            <a:spLocks noChangeArrowheads="1"/>
          </p:cNvSpPr>
          <p:nvPr/>
        </p:nvSpPr>
        <p:spPr bwMode="auto">
          <a:xfrm>
            <a:off x="12598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68" name="Line 7"/>
          <p:cNvSpPr>
            <a:spLocks noChangeShapeType="1"/>
          </p:cNvSpPr>
          <p:nvPr/>
        </p:nvSpPr>
        <p:spPr bwMode="auto">
          <a:xfrm>
            <a:off x="94238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8"/>
          <p:cNvSpPr>
            <a:spLocks noChangeShapeType="1"/>
          </p:cNvSpPr>
          <p:nvPr/>
        </p:nvSpPr>
        <p:spPr bwMode="auto">
          <a:xfrm rot="16200000">
            <a:off x="1437680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13"/>
          <p:cNvSpPr>
            <a:spLocks noChangeShapeType="1"/>
          </p:cNvSpPr>
          <p:nvPr/>
        </p:nvSpPr>
        <p:spPr bwMode="auto">
          <a:xfrm>
            <a:off x="1921867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 rot="16200000">
            <a:off x="2417167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15"/>
          <p:cNvSpPr>
            <a:spLocks noChangeShapeType="1"/>
          </p:cNvSpPr>
          <p:nvPr/>
        </p:nvSpPr>
        <p:spPr bwMode="auto">
          <a:xfrm>
            <a:off x="2901355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6"/>
          <p:cNvSpPr>
            <a:spLocks noChangeShapeType="1"/>
          </p:cNvSpPr>
          <p:nvPr/>
        </p:nvSpPr>
        <p:spPr bwMode="auto">
          <a:xfrm rot="16200000">
            <a:off x="3396655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>
            <a:off x="3880842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18"/>
          <p:cNvSpPr>
            <a:spLocks noChangeShapeType="1"/>
          </p:cNvSpPr>
          <p:nvPr/>
        </p:nvSpPr>
        <p:spPr bwMode="auto">
          <a:xfrm rot="16200000">
            <a:off x="4376142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>
            <a:off x="486033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 Box 23"/>
          <p:cNvSpPr txBox="1">
            <a:spLocks noChangeArrowheads="1"/>
          </p:cNvSpPr>
          <p:nvPr/>
        </p:nvSpPr>
        <p:spPr bwMode="auto">
          <a:xfrm>
            <a:off x="22377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8" name="Text Box 24"/>
          <p:cNvSpPr txBox="1">
            <a:spLocks noChangeArrowheads="1"/>
          </p:cNvSpPr>
          <p:nvPr/>
        </p:nvSpPr>
        <p:spPr bwMode="auto">
          <a:xfrm>
            <a:off x="32156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9" name="Text Box 25"/>
          <p:cNvSpPr txBox="1">
            <a:spLocks noChangeArrowheads="1"/>
          </p:cNvSpPr>
          <p:nvPr/>
        </p:nvSpPr>
        <p:spPr bwMode="auto">
          <a:xfrm>
            <a:off x="41935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0" name="Text Box 26"/>
          <p:cNvSpPr txBox="1">
            <a:spLocks noChangeArrowheads="1"/>
          </p:cNvSpPr>
          <p:nvPr/>
        </p:nvSpPr>
        <p:spPr bwMode="auto">
          <a:xfrm>
            <a:off x="51714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1" name="Text Box 27"/>
          <p:cNvSpPr txBox="1">
            <a:spLocks noChangeArrowheads="1"/>
          </p:cNvSpPr>
          <p:nvPr/>
        </p:nvSpPr>
        <p:spPr bwMode="auto">
          <a:xfrm>
            <a:off x="12598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2" name="Line 28"/>
          <p:cNvSpPr>
            <a:spLocks noChangeShapeType="1"/>
          </p:cNvSpPr>
          <p:nvPr/>
        </p:nvSpPr>
        <p:spPr bwMode="auto">
          <a:xfrm>
            <a:off x="94238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29"/>
          <p:cNvSpPr>
            <a:spLocks noChangeShapeType="1"/>
          </p:cNvSpPr>
          <p:nvPr/>
        </p:nvSpPr>
        <p:spPr bwMode="auto">
          <a:xfrm rot="16200000">
            <a:off x="1437680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0"/>
          <p:cNvSpPr>
            <a:spLocks noChangeShapeType="1"/>
          </p:cNvSpPr>
          <p:nvPr/>
        </p:nvSpPr>
        <p:spPr bwMode="auto">
          <a:xfrm>
            <a:off x="1921867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31"/>
          <p:cNvSpPr>
            <a:spLocks noChangeShapeType="1"/>
          </p:cNvSpPr>
          <p:nvPr/>
        </p:nvSpPr>
        <p:spPr bwMode="auto">
          <a:xfrm rot="16200000">
            <a:off x="2417167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32"/>
          <p:cNvSpPr>
            <a:spLocks noChangeShapeType="1"/>
          </p:cNvSpPr>
          <p:nvPr/>
        </p:nvSpPr>
        <p:spPr bwMode="auto">
          <a:xfrm>
            <a:off x="2901355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3"/>
          <p:cNvSpPr>
            <a:spLocks noChangeShapeType="1"/>
          </p:cNvSpPr>
          <p:nvPr/>
        </p:nvSpPr>
        <p:spPr bwMode="auto">
          <a:xfrm rot="16200000">
            <a:off x="3396655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34"/>
          <p:cNvSpPr>
            <a:spLocks noChangeShapeType="1"/>
          </p:cNvSpPr>
          <p:nvPr/>
        </p:nvSpPr>
        <p:spPr bwMode="auto">
          <a:xfrm>
            <a:off x="3880842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35"/>
          <p:cNvSpPr>
            <a:spLocks noChangeShapeType="1"/>
          </p:cNvSpPr>
          <p:nvPr/>
        </p:nvSpPr>
        <p:spPr bwMode="auto">
          <a:xfrm rot="16200000">
            <a:off x="4376142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36"/>
          <p:cNvSpPr>
            <a:spLocks noChangeShapeType="1"/>
          </p:cNvSpPr>
          <p:nvPr/>
        </p:nvSpPr>
        <p:spPr bwMode="auto">
          <a:xfrm>
            <a:off x="486033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38"/>
          <p:cNvSpPr txBox="1">
            <a:spLocks noChangeArrowheads="1"/>
          </p:cNvSpPr>
          <p:nvPr/>
        </p:nvSpPr>
        <p:spPr bwMode="auto">
          <a:xfrm>
            <a:off x="22377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2" name="Text Box 39"/>
          <p:cNvSpPr txBox="1">
            <a:spLocks noChangeArrowheads="1"/>
          </p:cNvSpPr>
          <p:nvPr/>
        </p:nvSpPr>
        <p:spPr bwMode="auto">
          <a:xfrm>
            <a:off x="32156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3" name="Text Box 40"/>
          <p:cNvSpPr txBox="1">
            <a:spLocks noChangeArrowheads="1"/>
          </p:cNvSpPr>
          <p:nvPr/>
        </p:nvSpPr>
        <p:spPr bwMode="auto">
          <a:xfrm>
            <a:off x="41935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4" name="Text Box 41"/>
          <p:cNvSpPr txBox="1">
            <a:spLocks noChangeArrowheads="1"/>
          </p:cNvSpPr>
          <p:nvPr/>
        </p:nvSpPr>
        <p:spPr bwMode="auto">
          <a:xfrm>
            <a:off x="51714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5" name="Text Box 42"/>
          <p:cNvSpPr txBox="1">
            <a:spLocks noChangeArrowheads="1"/>
          </p:cNvSpPr>
          <p:nvPr/>
        </p:nvSpPr>
        <p:spPr bwMode="auto">
          <a:xfrm>
            <a:off x="12598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6" name="Line 44"/>
          <p:cNvSpPr>
            <a:spLocks noChangeShapeType="1"/>
          </p:cNvSpPr>
          <p:nvPr/>
        </p:nvSpPr>
        <p:spPr bwMode="auto">
          <a:xfrm rot="16200000">
            <a:off x="1437680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46"/>
          <p:cNvSpPr>
            <a:spLocks noChangeShapeType="1"/>
          </p:cNvSpPr>
          <p:nvPr/>
        </p:nvSpPr>
        <p:spPr bwMode="auto">
          <a:xfrm rot="16200000">
            <a:off x="2417167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48"/>
          <p:cNvSpPr>
            <a:spLocks noChangeShapeType="1"/>
          </p:cNvSpPr>
          <p:nvPr/>
        </p:nvSpPr>
        <p:spPr bwMode="auto">
          <a:xfrm rot="16200000">
            <a:off x="3396655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50"/>
          <p:cNvSpPr>
            <a:spLocks noChangeShapeType="1"/>
          </p:cNvSpPr>
          <p:nvPr/>
        </p:nvSpPr>
        <p:spPr bwMode="auto">
          <a:xfrm rot="16200000">
            <a:off x="4376142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Text Box 53"/>
          <p:cNvSpPr txBox="1">
            <a:spLocks noChangeArrowheads="1"/>
          </p:cNvSpPr>
          <p:nvPr/>
        </p:nvSpPr>
        <p:spPr bwMode="auto">
          <a:xfrm>
            <a:off x="22377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1" name="Text Box 54"/>
          <p:cNvSpPr txBox="1">
            <a:spLocks noChangeArrowheads="1"/>
          </p:cNvSpPr>
          <p:nvPr/>
        </p:nvSpPr>
        <p:spPr bwMode="auto">
          <a:xfrm>
            <a:off x="32156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2" name="Text Box 55"/>
          <p:cNvSpPr txBox="1">
            <a:spLocks noChangeArrowheads="1"/>
          </p:cNvSpPr>
          <p:nvPr/>
        </p:nvSpPr>
        <p:spPr bwMode="auto">
          <a:xfrm>
            <a:off x="41935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3" name="Text Box 56"/>
          <p:cNvSpPr txBox="1">
            <a:spLocks noChangeArrowheads="1"/>
          </p:cNvSpPr>
          <p:nvPr/>
        </p:nvSpPr>
        <p:spPr bwMode="auto">
          <a:xfrm>
            <a:off x="51714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4" name="Text Box 72"/>
          <p:cNvSpPr txBox="1">
            <a:spLocks noChangeArrowheads="1"/>
          </p:cNvSpPr>
          <p:nvPr/>
        </p:nvSpPr>
        <p:spPr bwMode="auto">
          <a:xfrm>
            <a:off x="642342" y="44156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5" name="Text Box 73"/>
          <p:cNvSpPr txBox="1">
            <a:spLocks noChangeArrowheads="1"/>
          </p:cNvSpPr>
          <p:nvPr/>
        </p:nvSpPr>
        <p:spPr bwMode="auto">
          <a:xfrm>
            <a:off x="642342" y="34377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6" name="Text Box 74"/>
          <p:cNvSpPr txBox="1">
            <a:spLocks noChangeArrowheads="1"/>
          </p:cNvSpPr>
          <p:nvPr/>
        </p:nvSpPr>
        <p:spPr bwMode="auto">
          <a:xfrm>
            <a:off x="642342" y="24471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07" name="Text Box 75"/>
          <p:cNvSpPr txBox="1">
            <a:spLocks noChangeArrowheads="1"/>
          </p:cNvSpPr>
          <p:nvPr/>
        </p:nvSpPr>
        <p:spPr bwMode="auto">
          <a:xfrm>
            <a:off x="959842" y="50570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8" name="Text Box 76"/>
          <p:cNvSpPr txBox="1">
            <a:spLocks noChangeArrowheads="1"/>
          </p:cNvSpPr>
          <p:nvPr/>
        </p:nvSpPr>
        <p:spPr bwMode="auto">
          <a:xfrm>
            <a:off x="1926630" y="50633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9" name="Text Box 77"/>
          <p:cNvSpPr txBox="1">
            <a:spLocks noChangeArrowheads="1"/>
          </p:cNvSpPr>
          <p:nvPr/>
        </p:nvSpPr>
        <p:spPr bwMode="auto">
          <a:xfrm>
            <a:off x="2906117" y="50697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10" name="Text Box 78"/>
          <p:cNvSpPr txBox="1">
            <a:spLocks noChangeArrowheads="1"/>
          </p:cNvSpPr>
          <p:nvPr/>
        </p:nvSpPr>
        <p:spPr bwMode="auto">
          <a:xfrm>
            <a:off x="3885605" y="50760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4</a:t>
            </a:r>
            <a:endParaRPr lang="en-US" sz="1400"/>
          </a:p>
        </p:txBody>
      </p:sp>
      <p:sp>
        <p:nvSpPr>
          <p:cNvPr id="111" name="Text Box 79"/>
          <p:cNvSpPr txBox="1">
            <a:spLocks noChangeArrowheads="1"/>
          </p:cNvSpPr>
          <p:nvPr/>
        </p:nvSpPr>
        <p:spPr bwMode="auto">
          <a:xfrm>
            <a:off x="4865092" y="50824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5</a:t>
            </a:r>
            <a:endParaRPr lang="en-US" sz="140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157" y="4182270"/>
            <a:ext cx="837100" cy="841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9379" y="2743281"/>
            <a:ext cx="1709215" cy="1772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9517" y="2257877"/>
            <a:ext cx="91773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North</a:t>
            </a:r>
            <a:endParaRPr lang="en-US" sz="2400" dirty="0"/>
          </a:p>
        </p:txBody>
      </p:sp>
      <p:sp>
        <p:nvSpPr>
          <p:cNvPr id="116" name="TextBox 115"/>
          <p:cNvSpPr txBox="1"/>
          <p:nvPr/>
        </p:nvSpPr>
        <p:spPr>
          <a:xfrm>
            <a:off x="7169517" y="4515700"/>
            <a:ext cx="9148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South</a:t>
            </a:r>
            <a:endParaRPr lang="en-US" sz="2400" dirty="0"/>
          </a:p>
        </p:txBody>
      </p:sp>
      <p:sp>
        <p:nvSpPr>
          <p:cNvPr id="117" name="TextBox 116"/>
          <p:cNvSpPr txBox="1"/>
          <p:nvPr/>
        </p:nvSpPr>
        <p:spPr>
          <a:xfrm>
            <a:off x="6086630" y="3361276"/>
            <a:ext cx="83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West</a:t>
            </a:r>
            <a:endParaRPr lang="en-US" sz="2400" dirty="0"/>
          </a:p>
        </p:txBody>
      </p:sp>
      <p:sp>
        <p:nvSpPr>
          <p:cNvPr id="118" name="TextBox 117"/>
          <p:cNvSpPr txBox="1"/>
          <p:nvPr/>
        </p:nvSpPr>
        <p:spPr>
          <a:xfrm>
            <a:off x="8399256" y="3377818"/>
            <a:ext cx="70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East</a:t>
            </a:r>
            <a:endParaRPr lang="en-US" sz="2400" dirty="0"/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601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Walls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63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64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5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154" y="-145562"/>
            <a:ext cx="12262377" cy="700356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1754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9" y="2346404"/>
            <a:ext cx="2387600" cy="24003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Knows Four Commands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8212" y="1672929"/>
            <a:ext cx="2339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</a:t>
            </a:r>
            <a:r>
              <a:rPr lang="en-US" sz="4000" dirty="0" smtClean="0">
                <a:latin typeface="Courier"/>
                <a:cs typeface="Courier"/>
              </a:rPr>
              <a:t>ove();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9194" y="2550936"/>
            <a:ext cx="3570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Courier"/>
                <a:cs typeface="Courier"/>
              </a:rPr>
              <a:t>turnLeft</a:t>
            </a:r>
            <a:r>
              <a:rPr lang="en-US" sz="4000" dirty="0" smtClean="0">
                <a:latin typeface="Courier"/>
                <a:cs typeface="Courier"/>
              </a:rPr>
              <a:t>();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0491" y="3489411"/>
            <a:ext cx="3878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Courier"/>
                <a:cs typeface="Courier"/>
              </a:rPr>
              <a:t>putBeeper</a:t>
            </a:r>
            <a:r>
              <a:rPr lang="en-US" sz="4000" dirty="0" smtClean="0">
                <a:latin typeface="Courier"/>
                <a:cs typeface="Courier"/>
              </a:rPr>
              <a:t>();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1788" y="4508509"/>
            <a:ext cx="418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latin typeface="Courier"/>
                <a:cs typeface="Courier"/>
              </a:rPr>
              <a:t>pickBeeper</a:t>
            </a:r>
            <a:r>
              <a:rPr lang="en-US" sz="4000" dirty="0" smtClean="0">
                <a:latin typeface="Courier"/>
                <a:cs typeface="Courier"/>
              </a:rPr>
              <a:t>();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115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ove();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8802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543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2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turnLeft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0332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pickBeeper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5883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2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4" name="Picture 33" descr="karelEas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8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309" y="0"/>
            <a:ext cx="12182261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Near San Francisco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269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Make Sense?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6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Need a 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81" y="917655"/>
            <a:ext cx="5256388" cy="58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2" y="781132"/>
            <a:ext cx="7787224" cy="547052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Lets Try It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443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7745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</a:t>
            </a:r>
            <a:r>
              <a:rPr lang="en-US" sz="2200" dirty="0" smtClean="0">
                <a:latin typeface="DejaVu Serif" charset="0"/>
              </a:rPr>
              <a:t>is the </a:t>
            </a:r>
            <a:r>
              <a:rPr lang="en-US" sz="2200" dirty="0">
                <a:latin typeface="DejaVu Serif" charset="0"/>
              </a:rPr>
              <a:t>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336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48967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4971150" y="616850"/>
            <a:ext cx="417504" cy="3325957"/>
          </a:xfrm>
          <a:prstGeom prst="curvedConnector2">
            <a:avLst/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62186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 err="1" smtClean="0">
                <a:latin typeface="Ubuntu Mono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)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535932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077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31235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</a:t>
            </a:r>
            <a:r>
              <a:rPr lang="en-US" sz="2200" dirty="0" smtClean="0">
                <a:latin typeface="DejaVu Serif" charset="0"/>
              </a:rPr>
              <a:t>a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916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213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</a:t>
            </a:r>
            <a:r>
              <a:rPr lang="en-US" sz="3000" b="1" dirty="0" smtClean="0">
                <a:latin typeface="Courier"/>
                <a:cs typeface="Courier"/>
              </a:rPr>
              <a:t>rivate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b="1" dirty="0" smtClean="0">
                <a:latin typeface="Courier"/>
                <a:cs typeface="Courier"/>
              </a:rPr>
              <a:t>void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i="1" dirty="0" smtClean="0">
                <a:latin typeface="Courier"/>
                <a:cs typeface="Courier"/>
              </a:rPr>
              <a:t>name</a:t>
            </a:r>
            <a:r>
              <a:rPr lang="en-US" sz="3000" dirty="0" smtClean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  </a:t>
            </a:r>
            <a:r>
              <a:rPr lang="en-US" sz="3000" i="1" dirty="0" smtClean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adds a new command to </a:t>
            </a:r>
            <a:r>
              <a:rPr lang="en-US" sz="2400" dirty="0" err="1" smtClean="0"/>
              <a:t>Karels</a:t>
            </a:r>
            <a:r>
              <a:rPr lang="en-US" sz="2400" dirty="0" smtClean="0"/>
              <a:t> vocabulary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058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100 beeper?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8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Learn By Doing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9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Logistics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9770" y="3143585"/>
            <a:ext cx="61445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http://</a:t>
            </a:r>
            <a:r>
              <a:rPr lang="en-US" sz="4000" dirty="0" err="1" smtClean="0"/>
              <a:t>csbridge.org</a:t>
            </a:r>
            <a:r>
              <a:rPr lang="en-US" sz="4000" dirty="0" smtClean="0"/>
              <a:t>/teachers</a:t>
            </a:r>
            <a:endParaRPr lang="en-US" sz="4000" dirty="0"/>
          </a:p>
        </p:txBody>
      </p:sp>
      <p:sp>
        <p:nvSpPr>
          <p:cNvPr id="6" name="Right Arrow 5"/>
          <p:cNvSpPr/>
          <p:nvPr/>
        </p:nvSpPr>
        <p:spPr>
          <a:xfrm rot="2760181">
            <a:off x="1003163" y="166627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5523020">
            <a:off x="3898675" y="408643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7391163">
            <a:off x="6089221" y="1643504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0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50900"/>
            <a:ext cx="6997700" cy="51562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Computer Scientists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459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2" y="903654"/>
            <a:ext cx="7342080" cy="59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6214"/>
            <a:ext cx="9144000" cy="57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27337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Logistics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6648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13155</TotalTime>
  <Words>2067</Words>
  <Application>Microsoft Macintosh PowerPoint</Application>
  <PresentationFormat>On-screen Show (4:3)</PresentationFormat>
  <Paragraphs>605</Paragraphs>
  <Slides>67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 106A</dc:title>
  <dc:creator>Chris Piech</dc:creator>
  <cp:lastModifiedBy>Chris Piech</cp:lastModifiedBy>
  <cp:revision>81</cp:revision>
  <dcterms:created xsi:type="dcterms:W3CDTF">2014-06-12T14:27:44Z</dcterms:created>
  <dcterms:modified xsi:type="dcterms:W3CDTF">2017-03-03T20:43:25Z</dcterms:modified>
</cp:coreProperties>
</file>